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5" r:id="rId15"/>
    <p:sldId id="267" r:id="rId16"/>
    <p:sldId id="268" r:id="rId17"/>
    <p:sldId id="269" r:id="rId18"/>
    <p:sldId id="270" r:id="rId19"/>
    <p:sldId id="271" r:id="rId20"/>
    <p:sldId id="272" r:id="rId21"/>
  </p:sldIdLst>
  <p:sldSz cx="20116800" cy="10972800"/>
  <p:notesSz cx="9144000" cy="6858000"/>
  <p:defaultTextStyle>
    <a:defPPr>
      <a:defRPr lang="en-US"/>
    </a:defPPr>
    <a:lvl1pPr marL="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456">
          <p15:clr>
            <a:srgbClr val="A4A3A4"/>
          </p15:clr>
        </p15:guide>
        <p15:guide id="2" pos="63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43" d="100"/>
          <a:sy n="43" d="100"/>
        </p:scale>
        <p:origin x="-690" y="-120"/>
      </p:cViewPr>
      <p:guideLst>
        <p:guide orient="horz" pos="3456"/>
        <p:guide pos="6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33457-E190-4FA9-8C88-82145DF351AD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514350"/>
            <a:ext cx="471487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D5939-A1CF-4C3A-B4AA-AB2975926E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341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6223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7244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58670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4489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31117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17341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03564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89788" algn="l" defTabSz="97244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504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363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21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514350"/>
            <a:ext cx="4714875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D5939-A1CF-4C3A-B4AA-AB2975926E1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3408684"/>
            <a:ext cx="17099280" cy="23520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7521" y="6217920"/>
            <a:ext cx="1408176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8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2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5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44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1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173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03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89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990600" y="228600"/>
            <a:ext cx="18135600" cy="584200"/>
          </a:xfrm>
          <a:prstGeom prst="rect">
            <a:avLst/>
          </a:prstGeom>
          <a:ln>
            <a:noFill/>
          </a:ln>
        </p:spPr>
        <p:txBody>
          <a:bodyPr vert="horz" lIns="97244" tIns="48622" rIns="97244" bIns="48622" rtlCol="0" anchor="ctr">
            <a:normAutofit/>
          </a:bodyPr>
          <a:lstStyle>
            <a:lvl1pPr algn="ctr" defTabSz="972447" rtl="0" eaLnBrk="1" latinLnBrk="0" hangingPunct="1">
              <a:spcBef>
                <a:spcPct val="0"/>
              </a:spcBef>
              <a:buNone/>
              <a:defRPr sz="4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mn-M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Алгоритмын</a:t>
            </a:r>
            <a:r>
              <a:rPr lang="mn-MN" sz="2800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шинжилгээ, зохиомж</a:t>
            </a:r>
            <a:r>
              <a:rPr lang="mn-MN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Семинар</a:t>
            </a:r>
            <a:r>
              <a:rPr lang="mn-MN" sz="2800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</a:t>
            </a:r>
            <a:r>
              <a:rPr lang="en-US" sz="2800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21564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8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00074" y="439424"/>
            <a:ext cx="4903471" cy="93624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9665" y="439424"/>
            <a:ext cx="14375131" cy="93624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79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83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9089" y="7051047"/>
            <a:ext cx="17099280" cy="2179320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9089" y="4650747"/>
            <a:ext cx="17099280" cy="2400299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8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7244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586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448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311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1734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035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88978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2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9661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64245" y="2560329"/>
            <a:ext cx="9639300" cy="7241541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605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2" y="2456181"/>
            <a:ext cx="8888412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2" y="3479802"/>
            <a:ext cx="8888412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19058" y="2456181"/>
            <a:ext cx="8891906" cy="1023620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6223" indent="0">
              <a:buNone/>
              <a:defRPr sz="2100" b="1"/>
            </a:lvl2pPr>
            <a:lvl3pPr marL="972447" indent="0">
              <a:buNone/>
              <a:defRPr sz="1900" b="1"/>
            </a:lvl3pPr>
            <a:lvl4pPr marL="1458670" indent="0">
              <a:buNone/>
              <a:defRPr sz="1700" b="1"/>
            </a:lvl4pPr>
            <a:lvl5pPr marL="1944894" indent="0">
              <a:buNone/>
              <a:defRPr sz="1700" b="1"/>
            </a:lvl5pPr>
            <a:lvl6pPr marL="2431117" indent="0">
              <a:buNone/>
              <a:defRPr sz="1700" b="1"/>
            </a:lvl6pPr>
            <a:lvl7pPr marL="2917341" indent="0">
              <a:buNone/>
              <a:defRPr sz="1700" b="1"/>
            </a:lvl7pPr>
            <a:lvl8pPr marL="3403564" indent="0">
              <a:buNone/>
              <a:defRPr sz="1700" b="1"/>
            </a:lvl8pPr>
            <a:lvl9pPr marL="3889788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19058" y="3479802"/>
            <a:ext cx="8891906" cy="6322060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06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39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66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5" y="436880"/>
            <a:ext cx="6618289" cy="1859280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5114" y="436889"/>
            <a:ext cx="11245850" cy="9364981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6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845" y="2296169"/>
            <a:ext cx="6618289" cy="7505701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7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3032" y="7680965"/>
            <a:ext cx="12070080" cy="90678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43032" y="980440"/>
            <a:ext cx="12070080" cy="6583680"/>
          </a:xfrm>
        </p:spPr>
        <p:txBody>
          <a:bodyPr/>
          <a:lstStyle>
            <a:lvl1pPr marL="0" indent="0">
              <a:buNone/>
              <a:defRPr sz="3400"/>
            </a:lvl1pPr>
            <a:lvl2pPr marL="486223" indent="0">
              <a:buNone/>
              <a:defRPr sz="3000"/>
            </a:lvl2pPr>
            <a:lvl3pPr marL="972447" indent="0">
              <a:buNone/>
              <a:defRPr sz="2600"/>
            </a:lvl3pPr>
            <a:lvl4pPr marL="1458670" indent="0">
              <a:buNone/>
              <a:defRPr sz="2100"/>
            </a:lvl4pPr>
            <a:lvl5pPr marL="1944894" indent="0">
              <a:buNone/>
              <a:defRPr sz="2100"/>
            </a:lvl5pPr>
            <a:lvl6pPr marL="2431117" indent="0">
              <a:buNone/>
              <a:defRPr sz="2100"/>
            </a:lvl6pPr>
            <a:lvl7pPr marL="2917341" indent="0">
              <a:buNone/>
              <a:defRPr sz="2100"/>
            </a:lvl7pPr>
            <a:lvl8pPr marL="3403564" indent="0">
              <a:buNone/>
              <a:defRPr sz="2100"/>
            </a:lvl8pPr>
            <a:lvl9pPr marL="3889788" indent="0">
              <a:buNone/>
              <a:defRPr sz="21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43032" y="8587747"/>
            <a:ext cx="12070080" cy="1287779"/>
          </a:xfrm>
        </p:spPr>
        <p:txBody>
          <a:bodyPr/>
          <a:lstStyle>
            <a:lvl1pPr marL="0" indent="0">
              <a:buNone/>
              <a:defRPr sz="1500"/>
            </a:lvl1pPr>
            <a:lvl2pPr marL="486223" indent="0">
              <a:buNone/>
              <a:defRPr sz="1300"/>
            </a:lvl2pPr>
            <a:lvl3pPr marL="972447" indent="0">
              <a:buNone/>
              <a:defRPr sz="1100"/>
            </a:lvl3pPr>
            <a:lvl4pPr marL="1458670" indent="0">
              <a:buNone/>
              <a:defRPr sz="1000"/>
            </a:lvl4pPr>
            <a:lvl5pPr marL="1944894" indent="0">
              <a:buNone/>
              <a:defRPr sz="1000"/>
            </a:lvl5pPr>
            <a:lvl6pPr marL="2431117" indent="0">
              <a:buNone/>
              <a:defRPr sz="1000"/>
            </a:lvl6pPr>
            <a:lvl7pPr marL="2917341" indent="0">
              <a:buNone/>
              <a:defRPr sz="1000"/>
            </a:lvl7pPr>
            <a:lvl8pPr marL="3403564" indent="0">
              <a:buNone/>
              <a:defRPr sz="1000"/>
            </a:lvl8pPr>
            <a:lvl9pPr marL="388978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54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1" y="439420"/>
            <a:ext cx="18105120" cy="1828800"/>
          </a:xfrm>
          <a:prstGeom prst="rect">
            <a:avLst/>
          </a:prstGeom>
        </p:spPr>
        <p:txBody>
          <a:bodyPr vert="horz" lIns="97244" tIns="48622" rIns="97244" bIns="48622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1" y="2560329"/>
            <a:ext cx="18105120" cy="7241541"/>
          </a:xfrm>
          <a:prstGeom prst="rect">
            <a:avLst/>
          </a:prstGeom>
        </p:spPr>
        <p:txBody>
          <a:bodyPr vert="horz" lIns="97244" tIns="48622" rIns="97244" bIns="4862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071F4-70CA-4293-BC45-4B7BC605D6B2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73241" y="10170162"/>
            <a:ext cx="63703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17040" y="10170162"/>
            <a:ext cx="4693920" cy="584200"/>
          </a:xfrm>
          <a:prstGeom prst="rect">
            <a:avLst/>
          </a:prstGeom>
        </p:spPr>
        <p:txBody>
          <a:bodyPr vert="horz" lIns="97244" tIns="48622" rIns="97244" bIns="4862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C187A-D92F-439E-88E1-17D6A9C2D0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05840" y="838200"/>
            <a:ext cx="1810512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85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72447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4668" indent="-364668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790113" indent="-303890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1555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0178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88005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22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60452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6676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32899" indent="-243112" algn="l" defTabSz="972447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6223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244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58670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89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1117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1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03564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9788" algn="l" defTabSz="97244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2.png"/><Relationship Id="rId5" Type="http://schemas.openxmlformats.org/officeDocument/2006/relationships/image" Target="../media/image15.jp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image" Target="../media/image2.png"/><Relationship Id="rId5" Type="http://schemas.openxmlformats.org/officeDocument/2006/relationships/image" Target="../media/image16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8.wav"/><Relationship Id="rId7" Type="http://schemas.openxmlformats.org/officeDocument/2006/relationships/image" Target="../media/image17.png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8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9.wav"/><Relationship Id="rId7" Type="http://schemas.openxmlformats.org/officeDocument/2006/relationships/image" Target="../media/image2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9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2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P01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G=(V,E)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 доорх байдлаар өгөгдөв.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= {a, b, c, d, e}, E = {ab, ac, bc, bd, cd, ce, de}.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Хөршийн матриц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 matrix)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байгуулна уу.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785878"/>
            <a:ext cx="1805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b, c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руу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b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c, d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руу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d, e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руу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d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руу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холбогдож ирмэг үүсгэж байгаа гэдгийг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{ab, ac, bc, bd, cd, ce, de}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харж болно. Иймд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a, b, c, d, e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харгалзан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ээс 5 хүртэл дугаарлаад, 5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x5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хэмжээтэй матриц байгуулж, хоорондоо холбоотой байх ирмэгүүдийн матрицын утгыг 1 болгоно. Ингэснээр тухайн графын хөршийн матриц бэлэн болох юм.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="" xmlns:a16="http://schemas.microsoft.com/office/drawing/2014/main" id="{D16CB78E-46ED-4783-BD1E-58F010AB8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183390"/>
              </p:ext>
            </p:extLst>
          </p:nvPr>
        </p:nvGraphicFramePr>
        <p:xfrm>
          <a:off x="3162300" y="5597445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="" xmlns:a16="http://schemas.microsoft.com/office/drawing/2014/main" id="{4AD7348D-50CB-4972-980F-01ADC0FDB8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43930"/>
              </p:ext>
            </p:extLst>
          </p:nvPr>
        </p:nvGraphicFramePr>
        <p:xfrm>
          <a:off x="8382000" y="5597445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="" xmlns:a16="http://schemas.microsoft.com/office/drawing/2014/main" id="{E2E4A73A-15BB-4615-A059-3E30DB5B9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015011"/>
              </p:ext>
            </p:extLst>
          </p:nvPr>
        </p:nvGraphicFramePr>
        <p:xfrm>
          <a:off x="13544552" y="5615572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="" xmlns:a16="http://schemas.microsoft.com/office/drawing/2014/main" id="{19086E85-C499-4EA9-B440-62D5E17C8B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77763"/>
              </p:ext>
            </p:extLst>
          </p:nvPr>
        </p:nvGraphicFramePr>
        <p:xfrm>
          <a:off x="8398410" y="8382000"/>
          <a:ext cx="333639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065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="" xmlns:a16="http://schemas.microsoft.com/office/drawing/2014/main" id="{2FB5FE31-8C42-451D-84A3-D723CB93E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274824"/>
              </p:ext>
            </p:extLst>
          </p:nvPr>
        </p:nvGraphicFramePr>
        <p:xfrm>
          <a:off x="13560962" y="8382000"/>
          <a:ext cx="333639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065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345EE3C-9466-4FBF-AF2D-D60C2B4CF28B}"/>
              </a:ext>
            </a:extLst>
          </p:cNvPr>
          <p:cNvSpPr txBox="1"/>
          <p:nvPr/>
        </p:nvSpPr>
        <p:spPr>
          <a:xfrm>
            <a:off x="6991350" y="6358462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ab, ac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F359389-52C8-40CC-B77A-0D920DC7D61B}"/>
              </a:ext>
            </a:extLst>
          </p:cNvPr>
          <p:cNvSpPr txBox="1"/>
          <p:nvPr/>
        </p:nvSpPr>
        <p:spPr>
          <a:xfrm>
            <a:off x="12211050" y="6358462"/>
            <a:ext cx="857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bc, bd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A3A38F2-FD06-4462-9206-75E26E2DCBCC}"/>
              </a:ext>
            </a:extLst>
          </p:cNvPr>
          <p:cNvSpPr txBox="1"/>
          <p:nvPr/>
        </p:nvSpPr>
        <p:spPr>
          <a:xfrm>
            <a:off x="6991350" y="912489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cd, ce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3" name="Table 4">
            <a:extLst>
              <a:ext uri="{FF2B5EF4-FFF2-40B4-BE49-F238E27FC236}">
                <a16:creationId xmlns="" xmlns:a16="http://schemas.microsoft.com/office/drawing/2014/main" id="{6AA6DE84-6252-4EEB-94D2-C2CBE2BAA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123179"/>
              </p:ext>
            </p:extLst>
          </p:nvPr>
        </p:nvGraphicFramePr>
        <p:xfrm>
          <a:off x="3162300" y="8382000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812BAD6-4684-4E0B-9628-0C62736554E5}"/>
              </a:ext>
            </a:extLst>
          </p:cNvPr>
          <p:cNvSpPr txBox="1"/>
          <p:nvPr/>
        </p:nvSpPr>
        <p:spPr>
          <a:xfrm>
            <a:off x="12219255" y="912489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E49E9AFC-A5FF-4513-9F05-334F6ED8EB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2127"/>
          <a:stretch/>
        </p:blipFill>
        <p:spPr>
          <a:xfrm>
            <a:off x="3162300" y="2867272"/>
            <a:ext cx="3336390" cy="242921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7" name="Arrow: Right 16">
            <a:extLst>
              <a:ext uri="{FF2B5EF4-FFF2-40B4-BE49-F238E27FC236}">
                <a16:creationId xmlns="" xmlns:a16="http://schemas.microsoft.com/office/drawing/2014/main" id="{2725FDFB-52A5-4B60-863A-697D7F5DE8F6}"/>
              </a:ext>
            </a:extLst>
          </p:cNvPr>
          <p:cNvSpPr/>
          <p:nvPr/>
        </p:nvSpPr>
        <p:spPr>
          <a:xfrm>
            <a:off x="8573821" y="3502440"/>
            <a:ext cx="2895600" cy="1015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8" name="Table 4">
            <a:extLst>
              <a:ext uri="{FF2B5EF4-FFF2-40B4-BE49-F238E27FC236}">
                <a16:creationId xmlns="" xmlns:a16="http://schemas.microsoft.com/office/drawing/2014/main" id="{56F6D29A-814A-4307-9556-D434E9905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538957"/>
              </p:ext>
            </p:extLst>
          </p:nvPr>
        </p:nvGraphicFramePr>
        <p:xfrm>
          <a:off x="13544552" y="2867272"/>
          <a:ext cx="333639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065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pic>
        <p:nvPicPr>
          <p:cNvPr id="1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11183" y="9124890"/>
            <a:ext cx="1376917" cy="13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94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P05f.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бүх гүүр ирмэгийг олох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O(E)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боловсруул.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4900" y="1569184"/>
            <a:ext cx="1805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ирмэг нь дараах нөхцөлийг хангаснаар тасрах ирмэг болох юм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Үүнд графын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аль нэг цикл-д агуулагдаагүй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байх ба энэ нь тасрах оройн 2-аар нөхцөлтэй эквивалент юм. Иймд тасрах орой олох алгоритмын жаахан өөрчлөхөд хангалттай. Ө.х тасрах оройн эхний нөхцөл болон зарим хүснэгтийн утгыг өөрчлөх юм.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4900" y="3230225"/>
            <a:ext cx="1805940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Хуурмаг код:</a:t>
            </a:r>
            <a:endParaRPr lang="mn-M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400" dirty="0" err="1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findAE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(graph 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*g, int v, bool 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[], int disc[], int low[], int time, int parent[], bool </a:t>
            </a:r>
            <a:r>
              <a:rPr lang="en-US" sz="2400" dirty="0" err="1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isAE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[])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edgenode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*p;</a:t>
            </a: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int children = 0; //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хүүхдийн тоо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discovered[v] = true; //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тухайн оройн дээр очсон эсэхээ тэмдэглнэнэ.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disc[v] = low[v] = ++time; //v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 -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ийн тоог 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disc-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д, хамгийн багыг ,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low[]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хадгална. 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= g-&gt;edges[v]; </a:t>
            </a:r>
            <a:r>
              <a:rPr lang="mn-MN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to p != NULL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y = p-&gt;y; //v </a:t>
            </a:r>
            <a:r>
              <a:rPr lang="mn-MN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хүүхэд оройг авах</a:t>
            </a:r>
          </a:p>
          <a:p>
            <a:pPr lvl="2" algn="just"/>
            <a:r>
              <a:rPr lang="mn-MN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discovered[y]  == false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children++;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findAE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v, </a:t>
            </a:r>
            <a:r>
              <a:rPr lang="en-US" sz="24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dsicovered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[], disc[], low[], time, parent[], </a:t>
            </a:r>
            <a:r>
              <a:rPr 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isAE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[]);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low[y] = min(low[v], low[y]);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parent[y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!= -1 &amp;&amp; low[y] &gt;= disc[v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isAE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[y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 true;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 if v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 = parent[y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low[v] = min(low[v], disc[y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]);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853988" y="9296400"/>
            <a:ext cx="1234112" cy="123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5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P06.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Модны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диаметрыг олох үр дүнтэй алгоритм боловсруулж, батал.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524000"/>
            <a:ext cx="18059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Модноос дурын оройг сонгон авч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алгоримтыг гүйлгэж хамгийн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зүүн эсвэл баруун талын навчин дээр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дахин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гүйлгэснээр, тухайн модны хамгийн урт зам буюу диаметр нь олдох юм. Өөрөөр хэлбэл тухайн модон дээр 2 удаа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алгоритмыг гүйцэтгэж диаметрыг олно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Тухайн оройн дугаар болон ирмэгийн тоог хадгалах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maxVertex,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maxD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гэх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global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хувьсагчдыг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дотор нэмж өгсөн бөгөөд эдгээр хувьсагчдыг ашиглан хамгийн ирмэгийн тоотой замыг олох юм.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01" b="22346"/>
          <a:stretch/>
        </p:blipFill>
        <p:spPr>
          <a:xfrm>
            <a:off x="12496800" y="2539662"/>
            <a:ext cx="6858000" cy="829282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562599" y="2438400"/>
            <a:ext cx="6732551" cy="3986257"/>
            <a:chOff x="5562599" y="2438400"/>
            <a:chExt cx="6732551" cy="3986257"/>
          </a:xfrm>
        </p:grpSpPr>
        <p:grpSp>
          <p:nvGrpSpPr>
            <p:cNvPr id="4" name="Group 3"/>
            <p:cNvGrpSpPr/>
            <p:nvPr/>
          </p:nvGrpSpPr>
          <p:grpSpPr>
            <a:xfrm>
              <a:off x="5562599" y="2438400"/>
              <a:ext cx="6732551" cy="3986257"/>
              <a:chOff x="1028699" y="2663569"/>
              <a:chExt cx="4381501" cy="2594231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8679"/>
              <a:stretch/>
            </p:blipFill>
            <p:spPr>
              <a:xfrm>
                <a:off x="1028700" y="2663569"/>
                <a:ext cx="4381500" cy="917831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7249"/>
              <a:stretch/>
            </p:blipFill>
            <p:spPr>
              <a:xfrm>
                <a:off x="1028699" y="3413330"/>
                <a:ext cx="4381500" cy="1844470"/>
              </a:xfrm>
              <a:prstGeom prst="rect">
                <a:avLst/>
              </a:prstGeom>
            </p:spPr>
          </p:pic>
        </p:grpSp>
        <p:sp>
          <p:nvSpPr>
            <p:cNvPr id="8" name="Rectangle 7"/>
            <p:cNvSpPr/>
            <p:nvPr/>
          </p:nvSpPr>
          <p:spPr>
            <a:xfrm>
              <a:off x="6858000" y="4495800"/>
              <a:ext cx="2209800" cy="4355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863576" y="5257800"/>
              <a:ext cx="3499624" cy="4572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810000" y="249549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Хуурмаг код</a:t>
            </a:r>
            <a:r>
              <a:rPr lang="mn-MN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8800" y="8686800"/>
            <a:ext cx="1243057" cy="124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5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83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</a:t>
            </a:r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Хөршийн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жагсаалт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 list),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хөршийн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матриц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 matrix)-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 байгуулна уу.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524000"/>
            <a:ext cx="1805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0-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ээс 7 хүртэлх дугаартай оройнуудыг харгалзан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–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ээс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хүртэлх үсгээр тэмдэглэе.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2133600"/>
            <a:ext cx="6812039" cy="8534400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56F6D29A-814A-4307-9556-D434E9905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36813"/>
              </p:ext>
            </p:extLst>
          </p:nvPr>
        </p:nvGraphicFramePr>
        <p:xfrm>
          <a:off x="10287000" y="2141035"/>
          <a:ext cx="6629400" cy="47169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66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7366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7366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7366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7366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7366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  <a:gridCol w="736600"/>
                <a:gridCol w="736600"/>
                <a:gridCol w="736600"/>
              </a:tblGrid>
              <a:tr h="524107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C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G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H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  <a:tr h="524107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96200" y="2158286"/>
            <a:ext cx="22400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n-MN" sz="2000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Хөршийн матриц:</a:t>
            </a:r>
            <a:endParaRPr lang="en-US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96200" y="6991290"/>
            <a:ext cx="2446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n-MN" sz="2000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Хөршийн жагсаалт:</a:t>
            </a:r>
            <a:endParaRPr lang="en-US" sz="20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437241"/>
              </p:ext>
            </p:extLst>
          </p:nvPr>
        </p:nvGraphicFramePr>
        <p:xfrm>
          <a:off x="10363201" y="7204355"/>
          <a:ext cx="6553199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455"/>
                <a:gridCol w="588574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0/A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/B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/C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/D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/E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G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/F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/G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n-MN" b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/H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839163" y="8686800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4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</a:t>
            </a:r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оройгоос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эхлэлтэй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DFS, BFS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модыг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байгуул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524000"/>
            <a:ext cx="1805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индекс хамгийн бага байх хүүхэ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рүүгээ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очих замаар, харин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өөрийн бүх хүүхэд рүү очих замаар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байгуулагддаг.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3842" y="2286000"/>
            <a:ext cx="19949116" cy="7486191"/>
            <a:chOff x="76200" y="2419808"/>
            <a:chExt cx="19949116" cy="74861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448728" y="1047284"/>
              <a:ext cx="7486187" cy="10231243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10"/>
            <a:stretch/>
          </p:blipFill>
          <p:spPr>
            <a:xfrm rot="16200000">
              <a:off x="11423285" y="1303967"/>
              <a:ext cx="7486189" cy="9717872"/>
            </a:xfrm>
            <a:prstGeom prst="rect">
              <a:avLst/>
            </a:prstGeom>
          </p:spPr>
        </p:pic>
      </p:grp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059400" y="975360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6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2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</a:t>
            </a:r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оройгоос бусад бүх орой хүртэлх богино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замыг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Дайкстра алгоритм ашиглан олно уу.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524000"/>
            <a:ext cx="1805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орой дээр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Dijkstra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алгоритмын гүйлгэснээр тухайн оройгоос бусад орой хүртэлх хамгийн богино зам хялбархан олдох юм.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73335" y="-86874"/>
            <a:ext cx="8970132" cy="129921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0300" y="83820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5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8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</a:t>
            </a:r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d.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оройгоос бусад бүх орой хүртэлх богино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замыг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Дайкстра алгоритм ашиглан олно уу.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524000"/>
            <a:ext cx="1805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дээр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Dijkstra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алгоритмын гүйлгэснээр тухайн оройгоос бусад орой хүртэлх хамгийн богино зам хялбархан олдох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юм.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10255" y="-1251031"/>
            <a:ext cx="8896290" cy="1520835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059400" y="906780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P08.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оройтой чиглэлт, жинтэй граф өгөгдөв. Уг графын хамгийн богино циклын уртыг олох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O(n^3)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боловсруул. Циклгүй графын хувьд урт нь хязгааргүй гэж үзнэ.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809690"/>
            <a:ext cx="1805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Эхлээд бүх граф-д агуулагдах бүх циклуудыг олоод, түүнээсээ хамгийн богино урттай циклыг олох алгоритм хэрэгжүүлье.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Dijkstra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алгоритмыг хослуулан хэрэглэе.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Хуурмаг код: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28700" y="2590800"/>
            <a:ext cx="6896100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cycleUsingBFS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(*g, start){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queue q;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int v;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int y;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edgenode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*p;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init_queue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(&amp;q);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(&amp;q, start);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discovered[start] = true;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while(!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empty_queue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(&amp;q)){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v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(&amp;q);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processed[v] = true;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p = g-&gt;edges[v];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while(p != NULL){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y = p-&gt;y;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if(!discovered[y]){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(&amp;q, y);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discovered[y] = true;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parent[y] = v;		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 if(parent[y] != v)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Dijkstra(g, y);</a:t>
            </a: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};</a:t>
            </a:r>
            <a:endParaRPr lang="en-U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p=p-&gt;next;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05800" y="2812226"/>
            <a:ext cx="4495800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Dijkstra(Graph, source):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create vertex set Q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for each vertex v in Graph:            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d[v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← INFINITY                 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[v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← UNDEFINED                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add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 to Q                     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d[source] ← 0                       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s ← NULL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while Q != NULL: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do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 ← EXTRACT-MIN(Q)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source U {u}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vertex v exist </a:t>
            </a:r>
            <a:r>
              <a:rPr lang="en-US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[u]</a:t>
            </a:r>
          </a:p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do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Relax(u, v, w)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868400" y="2870475"/>
            <a:ext cx="4495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Хугацааны үнэлгээ:</a:t>
            </a:r>
          </a:p>
          <a:p>
            <a:pPr marL="829123" lvl="1" indent="-342900" algn="just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cycleUsing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BFS()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 нь бүх оройгоор  гүйх бөгөөд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O(V + E)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буюу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O(n + E) = O(n)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үзэж болно. Харин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ijkstra()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O(V^2) = O(n^2)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хугацаанд ажиллана. Иймд нийт хугацаа нь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O(n)*O(n^2) = O(n^3)  </a:t>
            </a:r>
            <a:r>
              <a:rPr lang="mn-M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болно.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314450" y="8695163"/>
            <a:ext cx="1295400" cy="1295400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734156" y="8695163"/>
            <a:ext cx="1295400" cy="1295400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16116300" y="8991600"/>
            <a:ext cx="12573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15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39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35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P09.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Нэг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эхлэлтэй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single-source)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хамгийн урт замуудыг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longest-path)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олох бодлогыг Дайкстрагийн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алгоритмд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аар солих замаар бодох боломжтой юу? Яагаад?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8700" y="1885890"/>
            <a:ext cx="1805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</a:t>
            </a:r>
            <a:r>
              <a:rPr lang="mn-M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Боломжгүй. Учир нь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ijkstra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богино замыг олох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үед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тухайн үеийн хамгийн богиныг нь л авчихад, тэр нь цааш дахин сайжрахгүй буюу түүнээс богино байхгүй гэж үзээд хамгийн богино замыг олдог. Харин түүнийг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урт зам олох болгочихвол тухайн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үеийн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хамгийн уртыг авсан ч тэр нь цаашаа дахин тасралтгүй сайжраад буюу уртсаад байх тул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Dijkstra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гаар хамгийн урт замыг олж болохгүй юм.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11600" y="8534400"/>
            <a:ext cx="1447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4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P02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хөршийн матриц доорх байдлаар өгөгдөв. Графыг зурж, хөршийн жагсаалтыг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 list)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байгуул.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498937"/>
            <a:ext cx="1805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өгөгдсөн хөршийн матрицаас туханйн матрицын орой бүрийн хөрш оройг мэдэж болох бөгөөд орой бүрийн хөршийг жагсаалт хэлбэрээр бичихэд хангалттай. Өгөгдсөн хөршийн матриц 5х5 тул тухайн граф нь 5 орой байх бөгөөд тэдгээрийг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a, b, c, d, e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гэж нэрлээд, 1-ээс 5 хүртэл дугаарлаж, графыг байгуулъя.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="" xmlns:a16="http://schemas.microsoft.com/office/drawing/2014/main" id="{D16CB78E-46ED-4783-BD1E-58F010AB8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0910"/>
              </p:ext>
            </p:extLst>
          </p:nvPr>
        </p:nvGraphicFramePr>
        <p:xfrm>
          <a:off x="3046679" y="5295405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="" xmlns:a16="http://schemas.microsoft.com/office/drawing/2014/main" id="{4AD7348D-50CB-4972-980F-01ADC0FDB8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70343"/>
              </p:ext>
            </p:extLst>
          </p:nvPr>
        </p:nvGraphicFramePr>
        <p:xfrm>
          <a:off x="8266379" y="5295405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="" xmlns:a16="http://schemas.microsoft.com/office/drawing/2014/main" id="{E2E4A73A-15BB-4615-A059-3E30DB5B9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47347"/>
              </p:ext>
            </p:extLst>
          </p:nvPr>
        </p:nvGraphicFramePr>
        <p:xfrm>
          <a:off x="13428931" y="5313532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="" xmlns:a16="http://schemas.microsoft.com/office/drawing/2014/main" id="{19086E85-C499-4EA9-B440-62D5E17C8B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766762"/>
              </p:ext>
            </p:extLst>
          </p:nvPr>
        </p:nvGraphicFramePr>
        <p:xfrm>
          <a:off x="8282789" y="8079960"/>
          <a:ext cx="333639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065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345EE3C-9466-4FBF-AF2D-D60C2B4CF28B}"/>
              </a:ext>
            </a:extLst>
          </p:cNvPr>
          <p:cNvSpPr txBox="1"/>
          <p:nvPr/>
        </p:nvSpPr>
        <p:spPr>
          <a:xfrm>
            <a:off x="6761429" y="6256477"/>
            <a:ext cx="114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ab, ad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F359389-52C8-40CC-B77A-0D920DC7D61B}"/>
              </a:ext>
            </a:extLst>
          </p:cNvPr>
          <p:cNvSpPr txBox="1"/>
          <p:nvPr/>
        </p:nvSpPr>
        <p:spPr>
          <a:xfrm>
            <a:off x="12017248" y="6102589"/>
            <a:ext cx="1087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</a:t>
            </a: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ba, be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3" name="Table 4">
            <a:extLst>
              <a:ext uri="{FF2B5EF4-FFF2-40B4-BE49-F238E27FC236}">
                <a16:creationId xmlns="" xmlns:a16="http://schemas.microsoft.com/office/drawing/2014/main" id="{6AA6DE84-6252-4EEB-94D2-C2CBE2BAA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18159"/>
              </p:ext>
            </p:extLst>
          </p:nvPr>
        </p:nvGraphicFramePr>
        <p:xfrm>
          <a:off x="3046679" y="8079960"/>
          <a:ext cx="335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800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8800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E49E9AFC-A5FF-4513-9F05-334F6ED8EB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" r="6976"/>
          <a:stretch/>
        </p:blipFill>
        <p:spPr>
          <a:xfrm>
            <a:off x="13445341" y="2493624"/>
            <a:ext cx="3336390" cy="242921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7" name="Arrow: Right 16">
            <a:extLst>
              <a:ext uri="{FF2B5EF4-FFF2-40B4-BE49-F238E27FC236}">
                <a16:creationId xmlns="" xmlns:a16="http://schemas.microsoft.com/office/drawing/2014/main" id="{2725FDFB-52A5-4B60-863A-697D7F5DE8F6}"/>
              </a:ext>
            </a:extLst>
          </p:cNvPr>
          <p:cNvSpPr/>
          <p:nvPr/>
        </p:nvSpPr>
        <p:spPr>
          <a:xfrm>
            <a:off x="8458200" y="3200400"/>
            <a:ext cx="2895600" cy="1015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8" name="Table 4">
            <a:extLst>
              <a:ext uri="{FF2B5EF4-FFF2-40B4-BE49-F238E27FC236}">
                <a16:creationId xmlns="" xmlns:a16="http://schemas.microsoft.com/office/drawing/2014/main" id="{56F6D29A-814A-4307-9556-D434E9905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388656"/>
              </p:ext>
            </p:extLst>
          </p:nvPr>
        </p:nvGraphicFramePr>
        <p:xfrm>
          <a:off x="3046679" y="2565231"/>
          <a:ext cx="333639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065">
                  <a:extLst>
                    <a:ext uri="{9D8B030D-6E8A-4147-A177-3AD203B41FA5}">
                      <a16:colId xmlns="" xmlns:a16="http://schemas.microsoft.com/office/drawing/2014/main" val="48987839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45536495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748517760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3166391128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198999807"/>
                    </a:ext>
                  </a:extLst>
                </a:gridCol>
                <a:gridCol w="556065">
                  <a:extLst>
                    <a:ext uri="{9D8B030D-6E8A-4147-A177-3AD203B41FA5}">
                      <a16:colId xmlns="" xmlns:a16="http://schemas.microsoft.com/office/drawing/2014/main" val="298865228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175088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539001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9394468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0475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1245199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3894439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6A718D92-E680-4EAB-BF1E-12D28EA14054}"/>
              </a:ext>
            </a:extLst>
          </p:cNvPr>
          <p:cNvSpPr txBox="1"/>
          <p:nvPr/>
        </p:nvSpPr>
        <p:spPr>
          <a:xfrm>
            <a:off x="17106243" y="5948700"/>
            <a:ext cx="10871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 ab, ad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b: ba, be</a:t>
            </a: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c: cd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74BB5E1D-1048-4CFF-BD7C-2A14BB0A204F}"/>
              </a:ext>
            </a:extLst>
          </p:cNvPr>
          <p:cNvSpPr txBox="1"/>
          <p:nvPr/>
        </p:nvSpPr>
        <p:spPr>
          <a:xfrm>
            <a:off x="6627087" y="8561240"/>
            <a:ext cx="14280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 ab,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b: ba, be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d: da, dc, de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7A174BE2-6347-4507-A541-4B3F389FF918}"/>
              </a:ext>
            </a:extLst>
          </p:cNvPr>
          <p:cNvSpPr txBox="1"/>
          <p:nvPr/>
        </p:nvSpPr>
        <p:spPr>
          <a:xfrm>
            <a:off x="11816726" y="8405226"/>
            <a:ext cx="14882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a: ab, ad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b: ba,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c: cd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d: da, dc,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e: eb, ed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B36C6F70-5AEA-40D1-BF89-C59E578E13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" r="6976"/>
          <a:stretch/>
        </p:blipFill>
        <p:spPr>
          <a:xfrm>
            <a:off x="13502489" y="8079960"/>
            <a:ext cx="3279242" cy="22817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92700" y="8741042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27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2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P03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оройн тоо 7-оос их буюу тэнцүү, орой бүр 6 -аас их буюу тэнцүү тооны зэрэгтэй. Энэ граф багадаа 21 ирмэгтэй гэж үзүүл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028700" y="1752600"/>
                <a:ext cx="18059400" cy="1198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mn-MN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Бодолтын гол санаа:</a:t>
                </a:r>
                <a:r>
                  <a:rPr lang="mn-M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графын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оройн тоог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гэж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үзвэл</a:t>
                </a:r>
                <a:r>
                  <a:rPr lang="mn-M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холбоост графын хувьд ирмэгийн тоо багадаа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–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ээс 2 авсан хэсэглэл байна. Учир ирмэг нь 2 оройноос тогтох бөгөөд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ширхэг оройноос ирмэгийн тоог олно гэдэг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–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ээс хэдэн ширхэг хос үүсгэж болох вэ </a:t>
                </a:r>
                <a:r>
                  <a:rPr lang="mn-M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бодлоготой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эквивалент юм. Иймд дээрх бодлогын хувьд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&gt;= 7, deg(v)  &gt;= 6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байна гэдгээс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mn-MN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ирмэгийн тоо багадаа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latin typeface="Cambria Math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bSup>
                    <m:r>
                      <a:rPr lang="en-US" sz="2000" b="0" i="0" smtClean="0">
                        <a:latin typeface="Cambria Math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!</m:t>
                        </m:r>
                      </m:num>
                      <m:den>
                        <m:d>
                          <m:dPr>
                            <m:ctrlPr>
                              <a:rPr lang="en-US" sz="2000" b="0" i="1" smtClean="0">
                                <a:latin typeface="Cambria Math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smtClean="0">
                                <a:latin typeface="Cambria Math"/>
                                <a:cs typeface="Times New Roman" panose="02020603050405020304" pitchFamily="18" charset="0"/>
                              </a:rPr>
                              <m:t> −2</m:t>
                            </m:r>
                          </m:e>
                        </m:d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!2!</m:t>
                        </m:r>
                      </m:den>
                    </m:f>
                    <m:r>
                      <a:rPr lang="en-US" sz="2000" b="0" i="1" smtClean="0">
                        <a:latin typeface="Cambria Math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sz="2000" b="0" i="1" smtClean="0">
                                <a:latin typeface="Cambria Math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smtClean="0">
                                <a:latin typeface="Cambria Math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sz="20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2000" i="1">
                            <a:latin typeface="Cambria Math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latin typeface="Cambria Math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≥ </m:t>
                    </m:r>
                    <m:f>
                      <m:fPr>
                        <m:ctrlPr>
                          <a:rPr lang="en-US" sz="2000" b="0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6×7</m:t>
                        </m:r>
                      </m:num>
                      <m:den>
                        <m:r>
                          <a:rPr lang="en-US" sz="2000" b="0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=21</m:t>
                    </m:r>
                  </m:oMath>
                </a14:m>
                <a:r>
                  <a:rPr lang="mn-MN" sz="2000" b="0" dirty="0" smtClean="0">
                    <a:latin typeface="Times New Roman" panose="02020603050405020304" pitchFamily="18" charset="0"/>
                    <a:ea typeface="Cambria Math"/>
                    <a:cs typeface="Times New Roman" panose="02020603050405020304" pitchFamily="18" charset="0"/>
                  </a:rPr>
                  <a:t> болно.</a:t>
                </a:r>
                <a:endParaRPr lang="en-US" sz="2000" b="0" dirty="0" smtClean="0">
                  <a:latin typeface="Times New Roman" panose="02020603050405020304" pitchFamily="18" charset="0"/>
                  <a:ea typeface="Cambria Math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8700" y="1752600"/>
                <a:ext cx="18059400" cy="1198213"/>
              </a:xfrm>
              <a:prstGeom prst="rect">
                <a:avLst/>
              </a:prstGeom>
              <a:blipFill rotWithShape="1">
                <a:blip r:embed="rId5"/>
                <a:stretch>
                  <a:fillRect l="-371" t="-2551" r="-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819" y="2987984"/>
            <a:ext cx="10049163" cy="77724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459200" y="8458200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4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P04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Холбоост графын хамгийн урт хоёр замыг авч үзье. Графын ядаж нэг оройг хоёул дайрна гэж батал. Тусламж: бүх оройнууд ялгаатай гэж үзээд зөрчилд хүргэ.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809690"/>
            <a:ext cx="18059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Өгөгдсөн холбоост графыг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гэж тэмдэглье. Мөн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хамгийн урт 2 замыг замыг харгалзан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P1, P2(P1&gt;P2)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гэж тэмдэглээд, бодлогын эсрэгээс нь графын хамгийн урт хоёр зам графын нэг ч оройг хоёул дайрахгүй буюу ялгаатай 2 урт зам байсан гэж үзье. Мөн графын бүх ирмэгийн жинг эерэг байна. Иймд өгөгдсөн граф нь холбоост граф учир тухайн 2 замыг холбох эсрэг жинтэй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(k&gt;0)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ядаж нэг ирмэг олдоно. Үүнээс хэдэн тэнцэтгэл бишийг шалгаж үзснээр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 =&lt; 0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үед тухайн тэнцэтгэл биш биелэх болж, ирмэгийн тоо сөрөг болж, граф дах бүх ирмэгийн жин эерэг гэсэнтэй зөрчилд хүрч бодлого бодогдоно.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333500" y="4020014"/>
            <a:ext cx="17449800" cy="5962185"/>
            <a:chOff x="2057400" y="4020015"/>
            <a:chExt cx="16002000" cy="476735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000"/>
            <a:stretch/>
          </p:blipFill>
          <p:spPr>
            <a:xfrm>
              <a:off x="2057400" y="4038600"/>
              <a:ext cx="7772400" cy="474876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804"/>
            <a:stretch/>
          </p:blipFill>
          <p:spPr>
            <a:xfrm>
              <a:off x="10287000" y="4020015"/>
              <a:ext cx="7772400" cy="4767354"/>
            </a:xfrm>
            <a:prstGeom prst="rect">
              <a:avLst/>
            </a:prstGeom>
          </p:spPr>
        </p:pic>
      </p:grp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21400" y="9574251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3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2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P05a.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модыг байгуулна уу.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495961"/>
            <a:ext cx="1805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өөр хамгийн ойр байх оройг сонгон очиж, түүн дээр очсон эсэхээ тэмдэглэдэг. Дараах зурагт цэнхэр ирмэгүүд нь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модыг илэрхийлнэ.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91936" y="681480"/>
            <a:ext cx="8532929" cy="11362444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068800" y="85344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7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P05b.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модны үндэс 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root)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тасрах орой байх нөхцөлийг олно уу.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495961"/>
            <a:ext cx="1805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модны үндэс нь тасрах орой буюу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articulation point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байх нөхцөл нь 2 буюу түүнээс дээш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tree-edge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ирмэгтэй холбогдсон байх явдал юм.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Дараах жишээ бодлогын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модны хувьд үндэс нь тасрах орой болж чадахгүй бөгөөд учир нь тухайн модны үндсээс салаалж байгаа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tree-edge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ирмэгийн тоо нь 1 байна.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72771" y="89930"/>
            <a:ext cx="7571258" cy="1303019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64671" y="8686800"/>
            <a:ext cx="1423429" cy="142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9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P05c.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А-д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байгуулсан модны үндэс биш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тасрах орой байхын нөхцөл нь: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гийн нэг хүүхэд орой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нь дараах чанартай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байна.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Энэ нөхцөлийг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батал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түүний доорх оройнуудаас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дээших оройтой холбогдох модны бус ирмэг (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non-tree-edge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байхгүй байх явдал юм.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2133600"/>
            <a:ext cx="18059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Эсрэгээс нь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оройны тасрах орой боловч, түүний нэг хүүхэд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өөрөөсөө болон тооний доорх оройнуудаас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дээших оройтой холбогдох модны бус ирмэг (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non-tree-edge)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-тэй байдаг гэж үзье.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Дэд орой буюу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–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ээс дээш оройтой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non-tree-edge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ээр холбогдсон тохиолдолд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 -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 дайрахгүйгээр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хүрэх боломжтой болох бөгөөд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оройг устгахад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–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ээс дээш оройтой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г дайрахгүйгээр холбогдож чадах тул граф компонент болж хуваагдахгүй. Үүнээс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тасрах гэдэгт зөрчил үүсгэж,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тасрах бол түүний хүүхэд дурын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нь түүнээс дээш оройтой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non-tree-edge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ээр холбогдохгүй байх нөхцөл үнэн болно.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565" y="3886200"/>
            <a:ext cx="11877670" cy="675078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97400" y="87630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8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9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668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P05d.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бүх тасрах оройг олох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O(E)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боловсруул.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04900" y="1569184"/>
            <a:ext cx="18059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Графын орой нь дараах 2 нөхцөлийг хангаснаар тасрах орой  болох юм. Үүнд: </a:t>
            </a:r>
          </a:p>
          <a:p>
            <a:pPr algn="just"/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1. Графын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модыг байгуулахад модны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үндэс нь тасрах орой буюу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articulation point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байх нөхцөл нь 2 буюу түүнээс дээш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tree-edge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ирмэгтэй холбогдсон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байх.</a:t>
            </a:r>
          </a:p>
          <a:p>
            <a:pPr algn="just"/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2. Графын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DFS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модыг байгуулахад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модны үндэс биш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орой тасрах орой байхын нөхцөл нь: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гийн нэг хүүхэд орой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нь өөрөөсөө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түүний доорх оройнуудаас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болон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дээших оройтой холбогдох модны бус ирмэг 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non-tree-edge) 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байхгүй байх явдал юм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mn-M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Дээрх 2 нөхцөлийг хангах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O(E)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алгоритмын хэрэгжүүлье. Үүнийг хэрэгжүүлэхдээ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disc[]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буюу орой болгоны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discovered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хийсэн тоо,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low[]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гэх хамгийн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түрүүнд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discovered 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болсон орой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хадгалах хүснэгтийг ашиглана.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Хугацаа хувьд оройн ирмэг бүрээр гүйх 1 нэг давтах бичиж байгаа гэдгээс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O(E)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болно.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4900" y="3810000"/>
            <a:ext cx="1805940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Хуурмаг код:</a:t>
            </a:r>
            <a:endParaRPr lang="mn-M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APVertex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(graph *g, int v, bool 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[], int disc[], int low[], int time, int parent[], bool </a:t>
            </a:r>
            <a:r>
              <a:rPr lang="en-US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isAP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[])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edgenode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*p;</a:t>
            </a: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int children = 0; //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хүүхдийн тоо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discovered[v] = true; //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тухайн оройн дээр очсон эсэхээ тэмдэглнэнэ.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disc[v] = low[v] = ++time; //v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 -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ийн тоог 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disc-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д, хамгийн багыг ,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low[] </a:t>
            </a:r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хадгална. </a:t>
            </a:r>
          </a:p>
          <a:p>
            <a:pPr lvl="2" algn="just"/>
            <a:r>
              <a:rPr lang="mn-MN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= g-&gt;edges[v]; </a:t>
            </a:r>
            <a:r>
              <a:rPr lang="mn-MN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to p != NULL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y = p-&gt;y; //v </a:t>
            </a:r>
            <a:r>
              <a:rPr lang="mn-MN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оройн хүүхэд оройг авах</a:t>
            </a:r>
          </a:p>
          <a:p>
            <a:pPr lvl="2" algn="just"/>
            <a:r>
              <a:rPr lang="mn-MN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discovered[y]  == false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children++;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4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APVertex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(g, v, </a:t>
            </a:r>
            <a:r>
              <a:rPr lang="en-US" sz="24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dsicovered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[], disc[], low[], time, parent[], </a:t>
            </a:r>
            <a:r>
              <a:rPr lang="en-US" sz="24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isAP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[]);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low[y] = min(low[v], low[y]);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parent[y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!= -1 &amp;&amp; low[y] &gt;= disc[v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4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isAP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[y] = true;</a:t>
            </a: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 if v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 = parent[y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low[v] = min(low[v], disc[y</a:t>
            </a:r>
            <a:r>
              <a:rPr 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]);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parent[v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== -1 &amp;&amp; children &gt; 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isAP</a:t>
            </a:r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[v] = true</a:t>
            </a:r>
            <a:r>
              <a:rPr lang="en-US" sz="24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316200" y="9296400"/>
            <a:ext cx="1066800" cy="1066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983200" y="9296400"/>
            <a:ext cx="1143000" cy="11430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16840200" y="9601200"/>
            <a:ext cx="762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3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4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7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8700" y="990600"/>
            <a:ext cx="1805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P05e.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Гүүр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ирмэг нь дараах нөхцөлийг хангана: графын аль нэг цикл-д агуулагдаагүй байна. Үүнийг 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батална </a:t>
            </a:r>
            <a:r>
              <a:rPr lang="mn-M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уу</a:t>
            </a:r>
            <a:r>
              <a:rPr lang="mn-M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mn-M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8700" y="1504890"/>
            <a:ext cx="1805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mn-M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Бодолтын гол санаа:</a:t>
            </a:r>
            <a:r>
              <a:rPr lang="mn-M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Эсрэгээс нь гүүр ирмэг нь графын аль нэг цикл-д агуулагдаж байдаг гэж үзээд, тухайн цикл-д агуулагдаж байгаа гүүр ирмэгийг устгахад тухайн граф компонентуудад хуваагдахгүй буюу цикл-д агуулагдаж байгаа гүүр ирмэг нь гүүр ирмэгийн шинж чанарыг үл хангана гэж батална.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mn-M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78413" y="127661"/>
            <a:ext cx="8359974" cy="1287310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49800" y="8991600"/>
            <a:ext cx="1382613" cy="138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3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8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fc60917-8295-4628-b317-ebbf9cfad35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34805D5F75B4EB632F5C3922CC490" ma:contentTypeVersion="3" ma:contentTypeDescription="Create a new document." ma:contentTypeScope="" ma:versionID="d0a7988fd6454f210a12c8cc58dfc1c1">
  <xsd:schema xmlns:xsd="http://www.w3.org/2001/XMLSchema" xmlns:xs="http://www.w3.org/2001/XMLSchema" xmlns:p="http://schemas.microsoft.com/office/2006/metadata/properties" xmlns:ns2="bfc60917-8295-4628-b317-ebbf9cfad357" targetNamespace="http://schemas.microsoft.com/office/2006/metadata/properties" ma:root="true" ma:fieldsID="481d73e60d410d285260f2d0e0e887ce" ns2:_="">
    <xsd:import namespace="bfc60917-8295-4628-b317-ebbf9cfad357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60917-8295-4628-b317-ebbf9cfad35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264CF90-B437-4023-BE00-60E9CFCF90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77508B9-9F90-4027-B9A3-3A785320EA78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bfc60917-8295-4628-b317-ebbf9cfad357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1C97D7C-AE6E-4C3A-90BE-E56354936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c60917-8295-4628-b317-ebbf9cfad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10153</TotalTime>
  <Words>2085</Words>
  <Application>Microsoft Office PowerPoint</Application>
  <PresentationFormat>Custom</PresentationFormat>
  <Paragraphs>707</Paragraphs>
  <Slides>17</Slides>
  <Notes>17</Notes>
  <HiddenSlides>0</HiddenSlides>
  <MMClips>19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Bagaa</dc:creator>
  <cp:lastModifiedBy>Bagaa</cp:lastModifiedBy>
  <cp:revision>633</cp:revision>
  <dcterms:created xsi:type="dcterms:W3CDTF">2020-12-06T12:30:42Z</dcterms:created>
  <dcterms:modified xsi:type="dcterms:W3CDTF">2021-11-28T11:56:16Z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0x010100B0E34805D5F75B4EB632F5C3922CC490</vt:lpwstr>
  </property>
</Properties>
</file>

<file path=docProps/thumbnail.jpeg>
</file>